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6" r:id="rId4"/>
    <p:sldId id="312" r:id="rId5"/>
    <p:sldId id="330" r:id="rId6"/>
    <p:sldId id="314" r:id="rId7"/>
    <p:sldId id="313" r:id="rId8"/>
    <p:sldId id="316" r:id="rId9"/>
    <p:sldId id="317" r:id="rId10"/>
    <p:sldId id="318" r:id="rId11"/>
    <p:sldId id="319" r:id="rId12"/>
    <p:sldId id="323" r:id="rId13"/>
    <p:sldId id="320" r:id="rId14"/>
    <p:sldId id="324" r:id="rId15"/>
    <p:sldId id="331" r:id="rId16"/>
    <p:sldId id="321" r:id="rId17"/>
    <p:sldId id="325" r:id="rId18"/>
    <p:sldId id="322" r:id="rId19"/>
    <p:sldId id="326" r:id="rId20"/>
    <p:sldId id="328" r:id="rId21"/>
    <p:sldId id="329" r:id="rId22"/>
    <p:sldId id="332" r:id="rId23"/>
    <p:sldId id="311" r:id="rId24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5DDE4-41B0-4697-B925-8FD5B7B904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989827E-5688-43E1-B11A-2DD997F226BF}">
      <dgm:prSet phldrT="[文字]" phldr="1"/>
      <dgm:spPr/>
      <dgm:t>
        <a:bodyPr/>
        <a:lstStyle/>
        <a:p>
          <a:endParaRPr lang="zh-TW" altLang="en-US" dirty="0"/>
        </a:p>
      </dgm:t>
    </dgm:pt>
    <dgm:pt modelId="{1CCD7E16-F8AB-4D5E-AD83-5F7B26F8034B}" type="parTrans" cxnId="{A690F2E1-2C52-46F5-BDC3-C7B3E2A49D35}">
      <dgm:prSet/>
      <dgm:spPr/>
      <dgm:t>
        <a:bodyPr/>
        <a:lstStyle/>
        <a:p>
          <a:endParaRPr lang="zh-TW" altLang="en-US"/>
        </a:p>
      </dgm:t>
    </dgm:pt>
    <dgm:pt modelId="{DC5FCD66-CA9D-4DD3-B745-3C20CF13A214}" type="sibTrans" cxnId="{A690F2E1-2C52-46F5-BDC3-C7B3E2A49D35}">
      <dgm:prSet/>
      <dgm:spPr/>
      <dgm:t>
        <a:bodyPr/>
        <a:lstStyle/>
        <a:p>
          <a:endParaRPr lang="zh-TW" altLang="en-US"/>
        </a:p>
      </dgm:t>
    </dgm:pt>
    <dgm:pt modelId="{4D175D9C-76DE-4B70-91A2-1A052ED5C0A3}">
      <dgm:prSet phldrT="[文字]"/>
      <dgm:spPr/>
      <dgm:t>
        <a:bodyPr/>
        <a:lstStyle/>
        <a:p>
          <a:r>
            <a:rPr lang="en-US" altLang="zh-TW" dirty="0" smtClean="0"/>
            <a:t>Generate candidate fragments  (use a strong text-only baseline)</a:t>
          </a:r>
          <a:endParaRPr lang="zh-TW" altLang="en-US" dirty="0"/>
        </a:p>
      </dgm:t>
    </dgm:pt>
    <dgm:pt modelId="{12F481B3-70AB-4445-8DF3-E2E46D7B8122}" type="parTrans" cxnId="{47665C10-2ACF-48A9-B6B0-43332C73BE57}">
      <dgm:prSet/>
      <dgm:spPr/>
      <dgm:t>
        <a:bodyPr/>
        <a:lstStyle/>
        <a:p>
          <a:endParaRPr lang="zh-TW" altLang="en-US"/>
        </a:p>
      </dgm:t>
    </dgm:pt>
    <dgm:pt modelId="{2DED50D3-3E81-4741-A116-A2504C7334AC}" type="sibTrans" cxnId="{47665C10-2ACF-48A9-B6B0-43332C73BE57}">
      <dgm:prSet/>
      <dgm:spPr/>
      <dgm:t>
        <a:bodyPr/>
        <a:lstStyle/>
        <a:p>
          <a:endParaRPr lang="zh-TW" altLang="en-US"/>
        </a:p>
      </dgm:t>
    </dgm:pt>
    <dgm:pt modelId="{4DEE501A-167C-45EC-ABC4-2BE3C607D1F9}">
      <dgm:prSet phldrT="[文字]" phldr="1"/>
      <dgm:spPr/>
      <dgm:t>
        <a:bodyPr/>
        <a:lstStyle/>
        <a:p>
          <a:endParaRPr lang="zh-TW" altLang="en-US" dirty="0"/>
        </a:p>
      </dgm:t>
    </dgm:pt>
    <dgm:pt modelId="{B37C118E-D401-49AC-89B9-36AABE380B48}" type="parTrans" cxnId="{71BBC5B9-A284-46E7-9C77-81A12C21394B}">
      <dgm:prSet/>
      <dgm:spPr/>
      <dgm:t>
        <a:bodyPr/>
        <a:lstStyle/>
        <a:p>
          <a:endParaRPr lang="zh-TW" altLang="en-US"/>
        </a:p>
      </dgm:t>
    </dgm:pt>
    <dgm:pt modelId="{FA867473-1A2F-4E01-B8D6-B3006BA56562}" type="sibTrans" cxnId="{71BBC5B9-A284-46E7-9C77-81A12C21394B}">
      <dgm:prSet/>
      <dgm:spPr/>
      <dgm:t>
        <a:bodyPr/>
        <a:lstStyle/>
        <a:p>
          <a:endParaRPr lang="zh-TW" altLang="en-US"/>
        </a:p>
      </dgm:t>
    </dgm:pt>
    <dgm:pt modelId="{5C5643CA-10B0-4DCC-98F9-E30EE70FC6CB}">
      <dgm:prSet phldrT="[文字]"/>
      <dgm:spPr/>
      <dgm:t>
        <a:bodyPr/>
        <a:lstStyle/>
        <a:p>
          <a:r>
            <a:rPr lang="en-US" altLang="zh-TW" dirty="0" smtClean="0"/>
            <a:t>Infer the document fragments of interest to the user (based on user examination data)</a:t>
          </a:r>
          <a:endParaRPr lang="zh-TW" altLang="en-US" dirty="0"/>
        </a:p>
      </dgm:t>
    </dgm:pt>
    <dgm:pt modelId="{BA4BA8F0-A4CA-42CA-926F-0F060A046324}" type="parTrans" cxnId="{D3786D72-82ED-46E7-9070-A6470477F31D}">
      <dgm:prSet/>
      <dgm:spPr/>
      <dgm:t>
        <a:bodyPr/>
        <a:lstStyle/>
        <a:p>
          <a:endParaRPr lang="zh-TW" altLang="en-US"/>
        </a:p>
      </dgm:t>
    </dgm:pt>
    <dgm:pt modelId="{032A3EEC-21C0-4B7B-BE50-75403F86E443}" type="sibTrans" cxnId="{D3786D72-82ED-46E7-9070-A6470477F31D}">
      <dgm:prSet/>
      <dgm:spPr/>
      <dgm:t>
        <a:bodyPr/>
        <a:lstStyle/>
        <a:p>
          <a:endParaRPr lang="zh-TW" altLang="en-US"/>
        </a:p>
      </dgm:t>
    </dgm:pt>
    <dgm:pt modelId="{6B743E07-62F6-4506-8EF8-B9D6C351DCBF}">
      <dgm:prSet phldrT="[文字]" phldr="1"/>
      <dgm:spPr/>
      <dgm:t>
        <a:bodyPr/>
        <a:lstStyle/>
        <a:p>
          <a:endParaRPr lang="zh-TW" altLang="en-US"/>
        </a:p>
      </dgm:t>
    </dgm:pt>
    <dgm:pt modelId="{0A5BE0C7-7CED-486E-BD35-9F5418384701}" type="parTrans" cxnId="{CE63FA62-9095-4DB7-B9A3-CC95E485A77A}">
      <dgm:prSet/>
      <dgm:spPr/>
      <dgm:t>
        <a:bodyPr/>
        <a:lstStyle/>
        <a:p>
          <a:endParaRPr lang="zh-TW" altLang="en-US"/>
        </a:p>
      </dgm:t>
    </dgm:pt>
    <dgm:pt modelId="{1BD8F02F-294C-4699-96F0-6B88839B46E8}" type="sibTrans" cxnId="{CE63FA62-9095-4DB7-B9A3-CC95E485A77A}">
      <dgm:prSet/>
      <dgm:spPr/>
      <dgm:t>
        <a:bodyPr/>
        <a:lstStyle/>
        <a:p>
          <a:endParaRPr lang="zh-TW" altLang="en-US"/>
        </a:p>
      </dgm:t>
    </dgm:pt>
    <dgm:pt modelId="{573576EB-BA6E-420B-A7C1-07557146FCC4}">
      <dgm:prSet phldrT="[文字]"/>
      <dgm:spPr/>
      <dgm:t>
        <a:bodyPr/>
        <a:lstStyle/>
        <a:p>
          <a:r>
            <a:rPr lang="en-US" altLang="zh-TW" dirty="0" smtClean="0"/>
            <a:t>Generate the final behavior-biased snippet (</a:t>
          </a:r>
          <a:r>
            <a:rPr lang="en-US" altLang="zh-TW" dirty="0" err="1" smtClean="0"/>
            <a:t>BeBS</a:t>
          </a:r>
          <a:r>
            <a:rPr lang="en-US" altLang="zh-TW" dirty="0" smtClean="0"/>
            <a:t>) </a:t>
          </a:r>
          <a:endParaRPr lang="zh-TW" altLang="en-US" dirty="0"/>
        </a:p>
      </dgm:t>
    </dgm:pt>
    <dgm:pt modelId="{E04268C4-44A7-44F2-8E39-070EF67F6174}" type="parTrans" cxnId="{17AA3D35-2B42-4B04-B6AE-5990C467B1F3}">
      <dgm:prSet/>
      <dgm:spPr/>
      <dgm:t>
        <a:bodyPr/>
        <a:lstStyle/>
        <a:p>
          <a:endParaRPr lang="zh-TW" altLang="en-US"/>
        </a:p>
      </dgm:t>
    </dgm:pt>
    <dgm:pt modelId="{0F77D097-802C-4D02-9B9B-D436962E8557}" type="sibTrans" cxnId="{17AA3D35-2B42-4B04-B6AE-5990C467B1F3}">
      <dgm:prSet/>
      <dgm:spPr/>
      <dgm:t>
        <a:bodyPr/>
        <a:lstStyle/>
        <a:p>
          <a:endParaRPr lang="zh-TW" altLang="en-US"/>
        </a:p>
      </dgm:t>
    </dgm:pt>
    <dgm:pt modelId="{D3190BA1-AE52-4FEF-BFCE-AD5C4E8168A8}" type="pres">
      <dgm:prSet presAssocID="{0CA5DDE4-41B0-4697-B925-8FD5B7B904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F61406C-5FDA-4DC2-9512-6A4A0DC05618}" type="pres">
      <dgm:prSet presAssocID="{7989827E-5688-43E1-B11A-2DD997F226BF}" presName="composite" presStyleCnt="0"/>
      <dgm:spPr/>
    </dgm:pt>
    <dgm:pt modelId="{FC85CCCF-EA85-42E3-820C-9E7BCD70D1CE}" type="pres">
      <dgm:prSet presAssocID="{7989827E-5688-43E1-B11A-2DD997F226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95D9F7-0C6C-498D-BF25-51282E5ADB74}" type="pres">
      <dgm:prSet presAssocID="{7989827E-5688-43E1-B11A-2DD997F226B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5B0B93-12B4-44FE-93BC-10AC42714EE8}" type="pres">
      <dgm:prSet presAssocID="{DC5FCD66-CA9D-4DD3-B745-3C20CF13A214}" presName="sp" presStyleCnt="0"/>
      <dgm:spPr/>
    </dgm:pt>
    <dgm:pt modelId="{7851CC61-06E0-4E8A-900B-C6C38CC41287}" type="pres">
      <dgm:prSet presAssocID="{4DEE501A-167C-45EC-ABC4-2BE3C607D1F9}" presName="composite" presStyleCnt="0"/>
      <dgm:spPr/>
    </dgm:pt>
    <dgm:pt modelId="{39C40DF8-ECA3-4612-88E0-A2E4EC9B5541}" type="pres">
      <dgm:prSet presAssocID="{4DEE501A-167C-45EC-ABC4-2BE3C607D1F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7DE655-E386-4D98-B2E3-8CD5DF390BF9}" type="pres">
      <dgm:prSet presAssocID="{4DEE501A-167C-45EC-ABC4-2BE3C607D1F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92CCF9-AE76-4DC6-938F-A561ACEE227E}" type="pres">
      <dgm:prSet presAssocID="{FA867473-1A2F-4E01-B8D6-B3006BA56562}" presName="sp" presStyleCnt="0"/>
      <dgm:spPr/>
    </dgm:pt>
    <dgm:pt modelId="{CFF20644-A794-444A-8273-21123DB57696}" type="pres">
      <dgm:prSet presAssocID="{6B743E07-62F6-4506-8EF8-B9D6C351DCBF}" presName="composite" presStyleCnt="0"/>
      <dgm:spPr/>
    </dgm:pt>
    <dgm:pt modelId="{8F5AE315-DFEC-42D9-A72B-E0780A4D5257}" type="pres">
      <dgm:prSet presAssocID="{6B743E07-62F6-4506-8EF8-B9D6C351DCB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C39ABB-44B4-4BA2-B7D7-11B4269931F8}" type="pres">
      <dgm:prSet presAssocID="{6B743E07-62F6-4506-8EF8-B9D6C351DCB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4719C1-CCAA-45A0-B1EA-7F002DB1A32A}" type="presOf" srcId="{5C5643CA-10B0-4DCC-98F9-E30EE70FC6CB}" destId="{EB7DE655-E386-4D98-B2E3-8CD5DF390BF9}" srcOrd="0" destOrd="0" presId="urn:microsoft.com/office/officeart/2005/8/layout/chevron2"/>
    <dgm:cxn modelId="{D748D81A-9167-4CEF-9BB4-02EC0890584F}" type="presOf" srcId="{6B743E07-62F6-4506-8EF8-B9D6C351DCBF}" destId="{8F5AE315-DFEC-42D9-A72B-E0780A4D5257}" srcOrd="0" destOrd="0" presId="urn:microsoft.com/office/officeart/2005/8/layout/chevron2"/>
    <dgm:cxn modelId="{809CAB41-AEB8-4A08-9AD7-6D019645345F}" type="presOf" srcId="{4D175D9C-76DE-4B70-91A2-1A052ED5C0A3}" destId="{7295D9F7-0C6C-498D-BF25-51282E5ADB74}" srcOrd="0" destOrd="0" presId="urn:microsoft.com/office/officeart/2005/8/layout/chevron2"/>
    <dgm:cxn modelId="{47665C10-2ACF-48A9-B6B0-43332C73BE57}" srcId="{7989827E-5688-43E1-B11A-2DD997F226BF}" destId="{4D175D9C-76DE-4B70-91A2-1A052ED5C0A3}" srcOrd="0" destOrd="0" parTransId="{12F481B3-70AB-4445-8DF3-E2E46D7B8122}" sibTransId="{2DED50D3-3E81-4741-A116-A2504C7334AC}"/>
    <dgm:cxn modelId="{D3786D72-82ED-46E7-9070-A6470477F31D}" srcId="{4DEE501A-167C-45EC-ABC4-2BE3C607D1F9}" destId="{5C5643CA-10B0-4DCC-98F9-E30EE70FC6CB}" srcOrd="0" destOrd="0" parTransId="{BA4BA8F0-A4CA-42CA-926F-0F060A046324}" sibTransId="{032A3EEC-21C0-4B7B-BE50-75403F86E443}"/>
    <dgm:cxn modelId="{A690F2E1-2C52-46F5-BDC3-C7B3E2A49D35}" srcId="{0CA5DDE4-41B0-4697-B925-8FD5B7B9042F}" destId="{7989827E-5688-43E1-B11A-2DD997F226BF}" srcOrd="0" destOrd="0" parTransId="{1CCD7E16-F8AB-4D5E-AD83-5F7B26F8034B}" sibTransId="{DC5FCD66-CA9D-4DD3-B745-3C20CF13A214}"/>
    <dgm:cxn modelId="{71BBC5B9-A284-46E7-9C77-81A12C21394B}" srcId="{0CA5DDE4-41B0-4697-B925-8FD5B7B9042F}" destId="{4DEE501A-167C-45EC-ABC4-2BE3C607D1F9}" srcOrd="1" destOrd="0" parTransId="{B37C118E-D401-49AC-89B9-36AABE380B48}" sibTransId="{FA867473-1A2F-4E01-B8D6-B3006BA56562}"/>
    <dgm:cxn modelId="{CE63FA62-9095-4DB7-B9A3-CC95E485A77A}" srcId="{0CA5DDE4-41B0-4697-B925-8FD5B7B9042F}" destId="{6B743E07-62F6-4506-8EF8-B9D6C351DCBF}" srcOrd="2" destOrd="0" parTransId="{0A5BE0C7-7CED-486E-BD35-9F5418384701}" sibTransId="{1BD8F02F-294C-4699-96F0-6B88839B46E8}"/>
    <dgm:cxn modelId="{2AFDE518-1094-4FE9-A629-5E23B2C1F76A}" type="presOf" srcId="{0CA5DDE4-41B0-4697-B925-8FD5B7B9042F}" destId="{D3190BA1-AE52-4FEF-BFCE-AD5C4E8168A8}" srcOrd="0" destOrd="0" presId="urn:microsoft.com/office/officeart/2005/8/layout/chevron2"/>
    <dgm:cxn modelId="{35F78EB5-5279-4B42-A7D6-E17B1C0315DD}" type="presOf" srcId="{573576EB-BA6E-420B-A7C1-07557146FCC4}" destId="{2DC39ABB-44B4-4BA2-B7D7-11B4269931F8}" srcOrd="0" destOrd="0" presId="urn:microsoft.com/office/officeart/2005/8/layout/chevron2"/>
    <dgm:cxn modelId="{872497C5-9A15-4C2D-AF7F-AB0D7178D476}" type="presOf" srcId="{7989827E-5688-43E1-B11A-2DD997F226BF}" destId="{FC85CCCF-EA85-42E3-820C-9E7BCD70D1CE}" srcOrd="0" destOrd="0" presId="urn:microsoft.com/office/officeart/2005/8/layout/chevron2"/>
    <dgm:cxn modelId="{4639B684-69DB-4731-867D-FA0EA4AFE030}" type="presOf" srcId="{4DEE501A-167C-45EC-ABC4-2BE3C607D1F9}" destId="{39C40DF8-ECA3-4612-88E0-A2E4EC9B5541}" srcOrd="0" destOrd="0" presId="urn:microsoft.com/office/officeart/2005/8/layout/chevron2"/>
    <dgm:cxn modelId="{17AA3D35-2B42-4B04-B6AE-5990C467B1F3}" srcId="{6B743E07-62F6-4506-8EF8-B9D6C351DCBF}" destId="{573576EB-BA6E-420B-A7C1-07557146FCC4}" srcOrd="0" destOrd="0" parTransId="{E04268C4-44A7-44F2-8E39-070EF67F6174}" sibTransId="{0F77D097-802C-4D02-9B9B-D436962E8557}"/>
    <dgm:cxn modelId="{AE1587E3-7C10-400B-B48F-B85B4DEFA93C}" type="presParOf" srcId="{D3190BA1-AE52-4FEF-BFCE-AD5C4E8168A8}" destId="{9F61406C-5FDA-4DC2-9512-6A4A0DC05618}" srcOrd="0" destOrd="0" presId="urn:microsoft.com/office/officeart/2005/8/layout/chevron2"/>
    <dgm:cxn modelId="{CA41DC60-A4A5-41C9-ADE2-022FA3B9D07A}" type="presParOf" srcId="{9F61406C-5FDA-4DC2-9512-6A4A0DC05618}" destId="{FC85CCCF-EA85-42E3-820C-9E7BCD70D1CE}" srcOrd="0" destOrd="0" presId="urn:microsoft.com/office/officeart/2005/8/layout/chevron2"/>
    <dgm:cxn modelId="{BEE340FC-69CE-4403-8426-467B50137E4B}" type="presParOf" srcId="{9F61406C-5FDA-4DC2-9512-6A4A0DC05618}" destId="{7295D9F7-0C6C-498D-BF25-51282E5ADB74}" srcOrd="1" destOrd="0" presId="urn:microsoft.com/office/officeart/2005/8/layout/chevron2"/>
    <dgm:cxn modelId="{C206F23E-6434-4CC0-AADB-29B056080EB6}" type="presParOf" srcId="{D3190BA1-AE52-4FEF-BFCE-AD5C4E8168A8}" destId="{845B0B93-12B4-44FE-93BC-10AC42714EE8}" srcOrd="1" destOrd="0" presId="urn:microsoft.com/office/officeart/2005/8/layout/chevron2"/>
    <dgm:cxn modelId="{EBDA5A21-44FE-4587-8665-EB5365EECBDD}" type="presParOf" srcId="{D3190BA1-AE52-4FEF-BFCE-AD5C4E8168A8}" destId="{7851CC61-06E0-4E8A-900B-C6C38CC41287}" srcOrd="2" destOrd="0" presId="urn:microsoft.com/office/officeart/2005/8/layout/chevron2"/>
    <dgm:cxn modelId="{82A739E5-36E3-4386-AA0B-A646A2FADE79}" type="presParOf" srcId="{7851CC61-06E0-4E8A-900B-C6C38CC41287}" destId="{39C40DF8-ECA3-4612-88E0-A2E4EC9B5541}" srcOrd="0" destOrd="0" presId="urn:microsoft.com/office/officeart/2005/8/layout/chevron2"/>
    <dgm:cxn modelId="{5FCAE08E-5ABF-463A-826B-4A249001EF62}" type="presParOf" srcId="{7851CC61-06E0-4E8A-900B-C6C38CC41287}" destId="{EB7DE655-E386-4D98-B2E3-8CD5DF390BF9}" srcOrd="1" destOrd="0" presId="urn:microsoft.com/office/officeart/2005/8/layout/chevron2"/>
    <dgm:cxn modelId="{6A2B2086-5F7D-4D4E-99EE-29ED92E8DCAB}" type="presParOf" srcId="{D3190BA1-AE52-4FEF-BFCE-AD5C4E8168A8}" destId="{C792CCF9-AE76-4DC6-938F-A561ACEE227E}" srcOrd="3" destOrd="0" presId="urn:microsoft.com/office/officeart/2005/8/layout/chevron2"/>
    <dgm:cxn modelId="{DA24D868-167D-4F9D-BF82-BFD71AA0A5B3}" type="presParOf" srcId="{D3190BA1-AE52-4FEF-BFCE-AD5C4E8168A8}" destId="{CFF20644-A794-444A-8273-21123DB57696}" srcOrd="4" destOrd="0" presId="urn:microsoft.com/office/officeart/2005/8/layout/chevron2"/>
    <dgm:cxn modelId="{94175EE7-89C4-4534-9097-BE55ECB3BCCF}" type="presParOf" srcId="{CFF20644-A794-444A-8273-21123DB57696}" destId="{8F5AE315-DFEC-42D9-A72B-E0780A4D5257}" srcOrd="0" destOrd="0" presId="urn:microsoft.com/office/officeart/2005/8/layout/chevron2"/>
    <dgm:cxn modelId="{90113C11-68C6-4B40-BF6F-E6519882E027}" type="presParOf" srcId="{CFF20644-A794-444A-8273-21123DB57696}" destId="{2DC39ABB-44B4-4BA2-B7D7-11B4269931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5CCCF-EA85-42E3-820C-9E7BCD70D1C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 dirty="0"/>
        </a:p>
      </dsp:txBody>
      <dsp:txXfrm rot="-5400000">
        <a:off x="1" y="520688"/>
        <a:ext cx="1039018" cy="445294"/>
      </dsp:txXfrm>
    </dsp:sp>
    <dsp:sp modelId="{7295D9F7-0C6C-498D-BF25-51282E5ADB74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Generate candidate fragments  (use a strong text-only baseline)</a:t>
          </a:r>
          <a:endParaRPr lang="zh-TW" altLang="en-US" sz="2000" kern="1200" dirty="0"/>
        </a:p>
      </dsp:txBody>
      <dsp:txXfrm rot="-5400000">
        <a:off x="1039018" y="48278"/>
        <a:ext cx="5009883" cy="870607"/>
      </dsp:txXfrm>
    </dsp:sp>
    <dsp:sp modelId="{39C40DF8-ECA3-4612-88E0-A2E4EC9B5541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 dirty="0"/>
        </a:p>
      </dsp:txBody>
      <dsp:txXfrm rot="-5400000">
        <a:off x="1" y="1809352"/>
        <a:ext cx="1039018" cy="445294"/>
      </dsp:txXfrm>
    </dsp:sp>
    <dsp:sp modelId="{EB7DE655-E386-4D98-B2E3-8CD5DF390BF9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Infer the document fragments of interest to the user (based on user examination data)</a:t>
          </a:r>
          <a:endParaRPr lang="zh-TW" altLang="en-US" sz="2000" kern="1200" dirty="0"/>
        </a:p>
      </dsp:txBody>
      <dsp:txXfrm rot="-5400000">
        <a:off x="1039018" y="1336942"/>
        <a:ext cx="5009883" cy="870607"/>
      </dsp:txXfrm>
    </dsp:sp>
    <dsp:sp modelId="{8F5AE315-DFEC-42D9-A72B-E0780A4D5257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 rot="-5400000">
        <a:off x="1" y="3098016"/>
        <a:ext cx="1039018" cy="445294"/>
      </dsp:txXfrm>
    </dsp:sp>
    <dsp:sp modelId="{2DC39ABB-44B4-4BA2-B7D7-11B4269931F8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Generate the final behavior-biased snippet (</a:t>
          </a:r>
          <a:r>
            <a:rPr lang="en-US" altLang="zh-TW" sz="2000" kern="1200" dirty="0" err="1" smtClean="0"/>
            <a:t>BeBS</a:t>
          </a:r>
          <a:r>
            <a:rPr lang="en-US" altLang="zh-TW" sz="2000" kern="1200" dirty="0" smtClean="0"/>
            <a:t>) </a:t>
          </a:r>
          <a:endParaRPr lang="zh-TW" altLang="en-US" sz="20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1954-F238-44F4-8DB0-7DC20DEE5D2D}" type="datetimeFigureOut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DB4C-2F6C-4723-8571-943FC0774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0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479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955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560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34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361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719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457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Difficult query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320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42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12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21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20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00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69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67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67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A6F495-4F92-4813-BDB8-B172C07A986A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BEC3-CC55-4550-A5F2-84A30F06ABDA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D3D7-3B23-441E-BC55-868967A83CBC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725-0E60-4D48-8BAB-A39B8DCDB222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FEA272-2523-4C71-858F-51E9A7B4B33E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1147-0E79-41BD-943C-80A445A3E565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14C7-1160-44AC-8A9E-6FF6486D2FFC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547ED-C18B-43E7-AA75-F0CDE48EA8FC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6648-2E80-428B-A315-F24B9CD3A21E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AEF67-F373-4695-9048-73CB124F4B58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354BA0-D6AD-4AB2-89AC-5AA5640DCF23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F078CB7-1FD2-4C2A-87BF-FFE2B173BA4E}" type="datetime1">
              <a:rPr lang="zh-TW" altLang="en-US" smtClean="0"/>
              <a:t>2013/9/28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2371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Date: 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2013/9/25</a:t>
            </a:r>
          </a:p>
          <a:p>
            <a:pPr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Author: 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</a:rPr>
              <a:t>Mikhail </a:t>
            </a:r>
            <a:r>
              <a:rPr lang="en-US" altLang="zh-TW" sz="2000" dirty="0" err="1" smtClean="0">
                <a:solidFill>
                  <a:schemeClr val="tx2">
                    <a:lumMod val="75000"/>
                  </a:schemeClr>
                </a:solidFill>
              </a:rPr>
              <a:t>Ageev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</a:rPr>
              <a:t>Dmitry </a:t>
            </a:r>
            <a:r>
              <a:rPr lang="en-US" altLang="zh-TW" sz="2000" dirty="0" err="1">
                <a:solidFill>
                  <a:schemeClr val="tx2">
                    <a:lumMod val="75000"/>
                  </a:schemeClr>
                </a:solidFill>
              </a:rPr>
              <a:t>Lagun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>
              <a:defRPr/>
            </a:pP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</a:rPr>
              <a:t>Eugene </a:t>
            </a:r>
            <a:r>
              <a:rPr lang="en-US" altLang="zh-TW" sz="2000" dirty="0" err="1" smtClean="0">
                <a:solidFill>
                  <a:schemeClr val="tx2">
                    <a:lumMod val="75000"/>
                  </a:schemeClr>
                </a:solidFill>
              </a:rPr>
              <a:t>Agichtein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Source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SIGIR’13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Advisor:  </a:t>
            </a:r>
            <a:r>
              <a:rPr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-ling </a:t>
            </a:r>
            <a:r>
              <a:rPr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Koh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Speaker: 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Chen-Yu Huang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375025" y="1550695"/>
            <a:ext cx="57689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Improving Search Result Summaries by Using Searcher Behavior Data</a:t>
            </a:r>
            <a:endParaRPr kumimoji="0"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Collect searcher interactions on web pages</a:t>
            </a:r>
            <a:endParaRPr lang="en-US" altLang="zh-TW" sz="2600" dirty="0" smtClean="0"/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Adapt the publicly available EMU toolbar for </a:t>
            </a:r>
            <a:r>
              <a:rPr lang="en-US" altLang="zh-TW" sz="2400" dirty="0">
                <a:solidFill>
                  <a:schemeClr val="tx1"/>
                </a:solidFill>
              </a:rPr>
              <a:t>F</a:t>
            </a:r>
            <a:r>
              <a:rPr lang="en-US" altLang="zh-TW" sz="2400" dirty="0" smtClean="0">
                <a:solidFill>
                  <a:schemeClr val="tx1"/>
                </a:solidFill>
              </a:rPr>
              <a:t>irefox browser , that is able to collect mouse cursor movement.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After the html page is rendered in the browser, modifies the document DOM tree, so that each word is wrapped by a separate DOM element tags.</a:t>
            </a:r>
          </a:p>
          <a:p>
            <a:pPr lvl="1">
              <a:spcAft>
                <a:spcPts val="1200"/>
              </a:spcAft>
              <a:defRPr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Inferring relevant text fragments from search behavior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01807"/>
            <a:ext cx="46291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536" y="1628800"/>
            <a:ext cx="8596312" cy="52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For </a:t>
            </a:r>
            <a:r>
              <a:rPr lang="en-US" altLang="zh-TW" sz="2600" dirty="0">
                <a:solidFill>
                  <a:schemeClr val="tx1"/>
                </a:solidFill>
              </a:rPr>
              <a:t>each page visit we know 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 marL="342900" lvl="2">
              <a:spcAft>
                <a:spcPts val="6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the </a:t>
            </a:r>
            <a:r>
              <a:rPr lang="en-US" altLang="zh-TW" sz="2200" dirty="0">
                <a:solidFill>
                  <a:schemeClr val="tx1"/>
                </a:solidFill>
              </a:rPr>
              <a:t>searcher’s </a:t>
            </a:r>
            <a:r>
              <a:rPr lang="en-US" altLang="zh-TW" sz="2200" dirty="0" smtClean="0">
                <a:solidFill>
                  <a:schemeClr val="tx1"/>
                </a:solidFill>
              </a:rPr>
              <a:t>intent</a:t>
            </a:r>
          </a:p>
          <a:p>
            <a:pPr marL="342900" lvl="2">
              <a:spcAft>
                <a:spcPts val="6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the </a:t>
            </a:r>
            <a:r>
              <a:rPr lang="en-US" altLang="zh-TW" sz="2200" dirty="0">
                <a:solidFill>
                  <a:schemeClr val="tx1"/>
                </a:solidFill>
              </a:rPr>
              <a:t>search engine query that user </a:t>
            </a:r>
            <a:r>
              <a:rPr lang="en-US" altLang="zh-TW" sz="2200" dirty="0" smtClean="0">
                <a:solidFill>
                  <a:schemeClr val="tx1"/>
                </a:solidFill>
              </a:rPr>
              <a:t>issued</a:t>
            </a:r>
          </a:p>
          <a:p>
            <a:pPr marL="342900" lvl="2">
              <a:spcAft>
                <a:spcPts val="6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the URL</a:t>
            </a:r>
          </a:p>
          <a:p>
            <a:pPr marL="342900" lvl="2">
              <a:spcAft>
                <a:spcPts val="6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the </a:t>
            </a:r>
            <a:r>
              <a:rPr lang="en-US" altLang="zh-TW" sz="2200" dirty="0">
                <a:solidFill>
                  <a:schemeClr val="tx1"/>
                </a:solidFill>
              </a:rPr>
              <a:t>contents of the </a:t>
            </a:r>
            <a:r>
              <a:rPr lang="en-US" altLang="zh-TW" sz="2200" dirty="0" smtClean="0">
                <a:solidFill>
                  <a:schemeClr val="tx1"/>
                </a:solidFill>
              </a:rPr>
              <a:t>document</a:t>
            </a:r>
          </a:p>
          <a:p>
            <a:pPr marL="342900" lvl="2">
              <a:spcAft>
                <a:spcPts val="6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the </a:t>
            </a:r>
            <a:r>
              <a:rPr lang="en-US" altLang="zh-TW" sz="2200" dirty="0">
                <a:solidFill>
                  <a:schemeClr val="tx1"/>
                </a:solidFill>
              </a:rPr>
              <a:t>bounding boxes of each word in HTML </a:t>
            </a:r>
            <a:r>
              <a:rPr lang="en-US" altLang="zh-TW" sz="2200" dirty="0" smtClean="0">
                <a:solidFill>
                  <a:schemeClr val="tx1"/>
                </a:solidFill>
              </a:rPr>
              <a:t>text</a:t>
            </a:r>
          </a:p>
          <a:p>
            <a:pPr marL="342900" lvl="2">
              <a:spcAft>
                <a:spcPts val="6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the </a:t>
            </a:r>
            <a:r>
              <a:rPr lang="en-US" altLang="zh-TW" sz="2200" dirty="0">
                <a:solidFill>
                  <a:schemeClr val="tx1"/>
                </a:solidFill>
              </a:rPr>
              <a:t>log of behavior </a:t>
            </a:r>
            <a:r>
              <a:rPr lang="en-US" altLang="zh-TW" sz="2200" dirty="0" smtClean="0">
                <a:solidFill>
                  <a:schemeClr val="tx1"/>
                </a:solidFill>
              </a:rPr>
              <a:t>actions </a:t>
            </a:r>
          </a:p>
          <a:p>
            <a:pPr marL="169164" lvl="2" indent="0">
              <a:spcBef>
                <a:spcPts val="0"/>
              </a:spcBef>
              <a:buNone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</a:rPr>
              <a:t>  ( mouse cursor coordinates , mouse clicks, scrolling, </a:t>
            </a:r>
          </a:p>
          <a:p>
            <a:pPr marL="169164" lvl="2" indent="0">
              <a:spcBef>
                <a:spcPts val="0"/>
              </a:spcBef>
              <a:buNone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</a:rPr>
              <a:t>       an answer to the question that the user found )</a:t>
            </a:r>
            <a:endParaRPr lang="en-US" altLang="zh-TW" sz="2200" dirty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Behavior-biased snippet </a:t>
            </a:r>
            <a:r>
              <a:rPr lang="en-US" altLang="zh-TW" sz="4000" dirty="0" smtClean="0">
                <a:cs typeface="Tunga" pitchFamily="2" charset="0"/>
              </a:rPr>
              <a:t>generation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Focus on capturing user’s behavior associated with focused attention, not contain any document or query information.</a:t>
            </a:r>
            <a:endParaRPr lang="en-US" altLang="zh-TW" sz="2600" dirty="0" smtClean="0"/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Inferring relevant text fragments from search behavior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201" y="2984137"/>
            <a:ext cx="4602485" cy="34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Train the GBRT model on the training set of the labeled document fragments.</a:t>
            </a:r>
            <a:endParaRPr lang="en-US" altLang="zh-TW" sz="2600" dirty="0" smtClean="0"/>
          </a:p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Training set (stemming and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stopword</a:t>
            </a:r>
            <a:r>
              <a:rPr lang="en-US" altLang="zh-TW" sz="2600" dirty="0" smtClean="0">
                <a:solidFill>
                  <a:schemeClr val="tx1"/>
                </a:solidFill>
              </a:rPr>
              <a:t> removal)</a:t>
            </a:r>
          </a:p>
          <a:p>
            <a:pPr>
              <a:spcAft>
                <a:spcPts val="1200"/>
              </a:spcAft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Inferring relevant text fragments from search behavior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91562"/>
              </p:ext>
            </p:extLst>
          </p:nvPr>
        </p:nvGraphicFramePr>
        <p:xfrm>
          <a:off x="827584" y="3284984"/>
          <a:ext cx="7560840" cy="2105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4953"/>
                <a:gridCol w="2535887"/>
              </a:tblGrid>
              <a:tr h="8004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label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The answer</a:t>
                      </a:r>
                      <a:r>
                        <a:rPr lang="en-US" altLang="zh-TW" sz="2000" baseline="0" dirty="0" smtClean="0"/>
                        <a:t>  that user submitted is correct</a:t>
                      </a:r>
                      <a:endParaRPr lang="zh-TW" altLang="en-US" sz="2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40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The answer shares words with the fragment</a:t>
                      </a:r>
                      <a:endParaRPr lang="zh-TW" altLang="en-US" sz="2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6116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The answer shares no word  the fragment</a:t>
                      </a:r>
                      <a:endParaRPr lang="zh-TW" altLang="en-US" sz="2000" dirty="0" smtClean="0"/>
                    </a:p>
                    <a:p>
                      <a:pPr algn="ctr"/>
                      <a:endParaRPr lang="zh-TW" altLang="en-US" sz="2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3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7"/>
            <a:ext cx="8596312" cy="516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Combine the text-based score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TextScore</a:t>
            </a:r>
            <a:r>
              <a:rPr lang="en-US" altLang="zh-TW" sz="2600" dirty="0" smtClean="0">
                <a:solidFill>
                  <a:schemeClr val="tx1"/>
                </a:solidFill>
              </a:rPr>
              <a:t>(f) for candidate fragment with the behavior-based score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BScore</a:t>
            </a:r>
            <a:r>
              <a:rPr lang="en-US" altLang="zh-TW" sz="2600" dirty="0" smtClean="0">
                <a:solidFill>
                  <a:schemeClr val="tx1"/>
                </a:solidFill>
              </a:rPr>
              <a:t>(f), infer from the examination data.</a:t>
            </a:r>
          </a:p>
          <a:p>
            <a:pPr marL="170752" lvl="1" indent="0">
              <a:spcAft>
                <a:spcPts val="1200"/>
              </a:spcAft>
              <a:buNone/>
              <a:defRPr/>
            </a:pPr>
            <a:endParaRPr lang="en-US" altLang="zh-TW" sz="2400" dirty="0" smtClean="0"/>
          </a:p>
          <a:p>
            <a:pPr marL="170752" lvl="1" indent="0">
              <a:spcAft>
                <a:spcPts val="1200"/>
              </a:spcAft>
              <a:buNone/>
              <a:defRPr/>
            </a:pPr>
            <a:endParaRPr lang="en-US" altLang="zh-TW" sz="2400" dirty="0" smtClean="0"/>
          </a:p>
          <a:p>
            <a:pPr lvl="2">
              <a:defRPr/>
            </a:pPr>
            <a:r>
              <a:rPr lang="en-US" altLang="zh-TW" sz="2000" dirty="0" err="1" smtClean="0">
                <a:solidFill>
                  <a:schemeClr val="tx1"/>
                </a:solidFill>
              </a:rPr>
              <a:t>TextScore</a:t>
            </a:r>
            <a:r>
              <a:rPr lang="en-US" altLang="zh-TW" sz="2000" dirty="0" smtClean="0">
                <a:solidFill>
                  <a:schemeClr val="tx1"/>
                </a:solidFill>
              </a:rPr>
              <a:t>(f)  value in the range[1,5]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zh-TW" sz="2000" dirty="0" err="1" smtClean="0">
                <a:solidFill>
                  <a:schemeClr val="tx1"/>
                </a:solidFill>
              </a:rPr>
              <a:t>Bscore</a:t>
            </a:r>
            <a:r>
              <a:rPr lang="en-US" altLang="zh-TW" sz="2000" dirty="0" smtClean="0">
                <a:solidFill>
                  <a:schemeClr val="tx1"/>
                </a:solidFill>
              </a:rPr>
              <a:t>(f) value in the range[0,1]</a:t>
            </a:r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Behavior-biased snippet </a:t>
            </a:r>
            <a:r>
              <a:rPr lang="en-US" altLang="zh-TW" sz="4000" dirty="0" smtClean="0">
                <a:cs typeface="Tunga" pitchFamily="2" charset="0"/>
              </a:rPr>
              <a:t>generation system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212976"/>
            <a:ext cx="647313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Behavior-biased snippet generation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Text-based snippet generation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Inferring relevant text fragment from search behavior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Experiment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Data collection and experiment setup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result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The participants were recruited through the Amazon Mechanical Turk.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The participants played a search contest “game” consisting of 12 search questions to solve.</a:t>
            </a:r>
            <a:endParaRPr lang="en-US" altLang="zh-TW" sz="2600" dirty="0" smtClean="0"/>
          </a:p>
          <a:p>
            <a:pPr lvl="2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98 users</a:t>
            </a:r>
          </a:p>
          <a:p>
            <a:pPr lvl="2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1175 search sessions</a:t>
            </a:r>
          </a:p>
          <a:p>
            <a:pPr lvl="2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2289 page visits</a:t>
            </a:r>
          </a:p>
          <a:p>
            <a:pPr lvl="2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508 distinct URLs</a:t>
            </a:r>
          </a:p>
          <a:p>
            <a:pPr lvl="2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707 different query-URL pairs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Data collection and experimental setup 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4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Prediction of fragment interestingness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10-fold cross validation(disjoint)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ROUGE</a:t>
            </a:r>
          </a:p>
          <a:p>
            <a:pPr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Result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231203"/>
            <a:ext cx="4536504" cy="25022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732" y="3068960"/>
            <a:ext cx="3456384" cy="8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Text-based baseline</a:t>
            </a: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Result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348880"/>
            <a:ext cx="50196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err="1" smtClean="0">
                <a:solidFill>
                  <a:schemeClr val="tx1"/>
                </a:solidFill>
              </a:rPr>
              <a:t>BeBS</a:t>
            </a:r>
            <a:r>
              <a:rPr lang="en-US" altLang="zh-TW" sz="2600" dirty="0" smtClean="0">
                <a:solidFill>
                  <a:schemeClr val="tx1"/>
                </a:solidFill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</a:rPr>
              <a:t>system</a:t>
            </a:r>
          </a:p>
          <a:p>
            <a:pPr>
              <a:spcAft>
                <a:spcPts val="1200"/>
              </a:spcAft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marL="171450" lvl="1">
              <a:spcBef>
                <a:spcPts val="2400"/>
              </a:spcBef>
              <a:spcAft>
                <a:spcPts val="1200"/>
              </a:spcAft>
              <a:defRPr/>
            </a:pPr>
            <a:r>
              <a:rPr lang="el-GR" altLang="zh-TW" sz="2400" dirty="0">
                <a:solidFill>
                  <a:schemeClr val="tx1"/>
                </a:solidFill>
              </a:rPr>
              <a:t>λ</a:t>
            </a:r>
            <a:r>
              <a:rPr lang="en-US" altLang="zh-TW" sz="2400" dirty="0">
                <a:solidFill>
                  <a:schemeClr val="tx1"/>
                </a:solidFill>
              </a:rPr>
              <a:t> affects two characteristics of the algorithm: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Snippet coverage: the ratio of the snippets produced by the behavior-</a:t>
            </a:r>
          </a:p>
          <a:p>
            <a:pPr marL="342202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                                       biased algorithm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Snippet quality:  </a:t>
            </a:r>
            <a:r>
              <a:rPr lang="en-US" altLang="zh-TW" sz="2000" dirty="0" err="1">
                <a:solidFill>
                  <a:schemeClr val="tx1"/>
                </a:solidFill>
              </a:rPr>
              <a:t>judgeability</a:t>
            </a:r>
            <a:r>
              <a:rPr lang="en-US" altLang="zh-TW" sz="2000" dirty="0">
                <a:solidFill>
                  <a:schemeClr val="tx1"/>
                </a:solidFill>
              </a:rPr>
              <a:t>, readability, representativeness, via manual </a:t>
            </a:r>
          </a:p>
          <a:p>
            <a:pPr marL="342202" lvl="2" indent="0">
              <a:spcAft>
                <a:spcPts val="600"/>
              </a:spcAft>
              <a:buNone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                                    assessments</a:t>
            </a:r>
          </a:p>
          <a:p>
            <a:pPr>
              <a:spcAft>
                <a:spcPts val="1200"/>
              </a:spcAft>
              <a:defRPr/>
            </a:pPr>
            <a:endParaRPr lang="en-US" altLang="zh-TW" sz="26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Result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2" y="2060848"/>
            <a:ext cx="889438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Behavior-biased snippet generation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Text-based snippet generation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Inferring relevant text fragment from search behavior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Data collection and experiment setup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result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9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err="1" smtClean="0">
                <a:solidFill>
                  <a:schemeClr val="tx1"/>
                </a:solidFill>
              </a:rPr>
              <a:t>BeBS</a:t>
            </a:r>
            <a:r>
              <a:rPr lang="en-US" altLang="zh-TW" sz="2600" dirty="0" smtClean="0">
                <a:solidFill>
                  <a:schemeClr val="tx1"/>
                </a:solidFill>
              </a:rPr>
              <a:t> system</a:t>
            </a:r>
            <a:endParaRPr lang="en-US" altLang="zh-TW" sz="26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Result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" y="2211537"/>
            <a:ext cx="8974931" cy="29246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504" y="3861048"/>
            <a:ext cx="8760271" cy="12961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7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Behavior feature</a:t>
            </a: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Result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360362"/>
            <a:ext cx="3387572" cy="17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Behavior-biased snippet generation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Text-based snippet generation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Inferring relevant text fragment from search behavior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Data collection and experiment setup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result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3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Presented a novel way to generate behavior-biased search snippets.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Method was primarily targeted informational queries, an important consideration is how to generalize approach to a wider class of queries.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Approach is not necessarily limited to desktop-based computers with a mouse.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Conclusion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207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7" y="2067404"/>
            <a:ext cx="5328841" cy="479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Include </a:t>
            </a:r>
            <a:r>
              <a:rPr lang="en-US" altLang="zh-TW" sz="2200" dirty="0">
                <a:solidFill>
                  <a:schemeClr val="tx1"/>
                </a:solidFill>
              </a:rPr>
              <a:t>the desired  information directly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Provide sufficient information for </a:t>
            </a:r>
            <a:r>
              <a:rPr lang="en-US" altLang="zh-TW" sz="2200" dirty="0" smtClean="0">
                <a:solidFill>
                  <a:schemeClr val="tx1"/>
                </a:solidFill>
              </a:rPr>
              <a:t> the </a:t>
            </a:r>
            <a:r>
              <a:rPr lang="en-US" altLang="zh-TW" sz="2200" dirty="0">
                <a:solidFill>
                  <a:schemeClr val="tx1"/>
                </a:solidFill>
              </a:rPr>
              <a:t>user to </a:t>
            </a:r>
            <a:r>
              <a:rPr lang="en-US" altLang="zh-TW" sz="2200" dirty="0" smtClean="0">
                <a:solidFill>
                  <a:schemeClr val="tx1"/>
                </a:solidFill>
              </a:rPr>
              <a:t>distinguish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An ideal snippet would include the text fragment where </a:t>
            </a:r>
            <a:r>
              <a:rPr lang="en-US" altLang="zh-TW" sz="2600" dirty="0" smtClean="0">
                <a:solidFill>
                  <a:schemeClr val="tx1"/>
                </a:solidFill>
              </a:rPr>
              <a:t>user </a:t>
            </a:r>
            <a:r>
              <a:rPr lang="en-US" altLang="zh-TW" sz="2600" dirty="0">
                <a:solidFill>
                  <a:schemeClr val="tx1"/>
                </a:solidFill>
              </a:rPr>
              <a:t>focused his </a:t>
            </a:r>
            <a:r>
              <a:rPr lang="en-US" altLang="zh-TW" sz="2600" dirty="0" smtClean="0">
                <a:solidFill>
                  <a:schemeClr val="tx1"/>
                </a:solidFill>
              </a:rPr>
              <a:t>attention</a:t>
            </a:r>
          </a:p>
          <a:p>
            <a:pPr>
              <a:spcBef>
                <a:spcPts val="1200"/>
              </a:spcBef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marL="170752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TW" sz="2600" dirty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66" y="2354433"/>
            <a:ext cx="2843808" cy="3779352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395287" y="1523061"/>
            <a:ext cx="8472487" cy="57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Improve snippet generation for informational queries</a:t>
            </a:r>
            <a:endParaRPr lang="en-US" altLang="zh-TW" sz="2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marL="170752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TW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Following the literature on snippet quality, snippets must satisfy: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b="1" dirty="0" smtClean="0">
                <a:solidFill>
                  <a:schemeClr val="tx1"/>
                </a:solidFill>
              </a:rPr>
              <a:t>Representativeness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Readability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b="1" dirty="0" err="1" smtClean="0">
                <a:solidFill>
                  <a:schemeClr val="tx1"/>
                </a:solidFill>
              </a:rPr>
              <a:t>Judgeability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Not</a:t>
            </a:r>
            <a:r>
              <a:rPr lang="en-US" altLang="zh-TW" sz="2600" dirty="0" smtClean="0">
                <a:solidFill>
                  <a:schemeClr val="tx1"/>
                </a:solidFill>
              </a:rPr>
              <a:t> to replace the existing text-based snippet generation approaches, but rather to add additional evidence.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Present a new approach to improving result summaries by </a:t>
            </a:r>
            <a:r>
              <a:rPr lang="en-US" altLang="zh-TW" sz="2600" b="1" dirty="0">
                <a:solidFill>
                  <a:schemeClr val="tx1"/>
                </a:solidFill>
              </a:rPr>
              <a:t>incorporating post-click searchers behavior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data.</a:t>
            </a:r>
            <a:endParaRPr lang="en-US" altLang="zh-TW" sz="2600" b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5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Behavior-biased snippet generation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Text-based snippet generation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Inferring relevant text fragment from search behavior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Data collection and experiment setup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result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2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Behavior-biased snippet generation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6</a:t>
            </a:fld>
            <a:endParaRPr lang="zh-TW" altLang="en-US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133260510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1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Make three key assumption:</a:t>
            </a:r>
            <a:endParaRPr lang="en-US" altLang="zh-TW" sz="2800" dirty="0" smtClean="0"/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Primarily  target  informational queries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Assume that document visits can be grouped by query intent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Assume that user interactions on landing pages can be collected by a search engine or a third party</a:t>
            </a:r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Behavior-biased </a:t>
            </a:r>
            <a:r>
              <a:rPr lang="en-US" altLang="zh-TW" sz="4000" dirty="0">
                <a:cs typeface="Tunga" pitchFamily="2" charset="0"/>
              </a:rPr>
              <a:t>snippet </a:t>
            </a:r>
            <a:r>
              <a:rPr lang="en-US" altLang="zh-TW" sz="4000" dirty="0" smtClean="0">
                <a:cs typeface="Tunga" pitchFamily="2" charset="0"/>
              </a:rPr>
              <a:t>generation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9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For a given query we first select all the sentences that have at least one match of query terms.</a:t>
            </a:r>
            <a:endParaRPr lang="en-US" altLang="zh-TW" sz="2600" dirty="0" smtClean="0"/>
          </a:p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Extend the method of Metzler and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Kanungo</a:t>
            </a:r>
            <a:r>
              <a:rPr lang="en-US" altLang="zh-TW" sz="2600" dirty="0" smtClean="0">
                <a:solidFill>
                  <a:schemeClr val="tx1"/>
                </a:solidFill>
              </a:rPr>
              <a:t> by adding additional features.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Train a Gradient Boosting Regression Tree model(GBRT) on a subset of training query-URL pairs to predict snippet fragment scores.</a:t>
            </a:r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Text-biased </a:t>
            </a:r>
            <a:r>
              <a:rPr lang="en-US" altLang="zh-TW" sz="4000" dirty="0">
                <a:cs typeface="Tunga" pitchFamily="2" charset="0"/>
              </a:rPr>
              <a:t>snippet generation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7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Text</a:t>
            </a:r>
            <a:r>
              <a:rPr lang="en-US" altLang="zh-TW" sz="4000" dirty="0" smtClean="0">
                <a:cs typeface="Tunga" pitchFamily="2" charset="0"/>
              </a:rPr>
              <a:t>-biased </a:t>
            </a:r>
            <a:r>
              <a:rPr lang="en-US" altLang="zh-TW" sz="4000" dirty="0">
                <a:cs typeface="Tunga" pitchFamily="2" charset="0"/>
              </a:rPr>
              <a:t>snippet generation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1" y="1557338"/>
            <a:ext cx="8765380" cy="47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美式蘇活風</Template>
  <TotalTime>3020</TotalTime>
  <Words>774</Words>
  <Application>Microsoft Office PowerPoint</Application>
  <PresentationFormat>如螢幕大小 (4:3)</PresentationFormat>
  <Paragraphs>185</Paragraphs>
  <Slides>23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新細明體</vt:lpstr>
      <vt:lpstr>標楷體</vt:lpstr>
      <vt:lpstr>Arial</vt:lpstr>
      <vt:lpstr>Calibri</vt:lpstr>
      <vt:lpstr>Candara</vt:lpstr>
      <vt:lpstr>Tahoma</vt:lpstr>
      <vt:lpstr>Times New Roman</vt:lpstr>
      <vt:lpstr>Tunga</vt:lpstr>
      <vt:lpstr>Soho</vt:lpstr>
      <vt:lpstr>PowerPoint 簡報</vt:lpstr>
      <vt:lpstr>Outline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133</cp:revision>
  <cp:lastPrinted>2013-06-10T01:09:06Z</cp:lastPrinted>
  <dcterms:created xsi:type="dcterms:W3CDTF">2013-06-08T15:21:02Z</dcterms:created>
  <dcterms:modified xsi:type="dcterms:W3CDTF">2013-09-28T05:58:31Z</dcterms:modified>
</cp:coreProperties>
</file>